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9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45.png" Type="http://schemas.openxmlformats.org/officeDocument/2006/relationships/image"/><Relationship Id="rId25" Target="../media/image46.svg" Type="http://schemas.openxmlformats.org/officeDocument/2006/relationships/image"/><Relationship Id="rId26" Target="../media/image47.png" Type="http://schemas.openxmlformats.org/officeDocument/2006/relationships/image"/><Relationship Id="rId27" Target="../media/image48.svg" Type="http://schemas.openxmlformats.org/officeDocument/2006/relationships/image"/><Relationship Id="rId28" Target="../media/image49.png" Type="http://schemas.openxmlformats.org/officeDocument/2006/relationships/image"/><Relationship Id="rId29" Target="../media/image50.svg" Type="http://schemas.openxmlformats.org/officeDocument/2006/relationships/image"/><Relationship Id="rId3" Target="../media/image10.svg" Type="http://schemas.openxmlformats.org/officeDocument/2006/relationships/image"/><Relationship Id="rId30" Target="../media/image51.png" Type="http://schemas.openxmlformats.org/officeDocument/2006/relationships/image"/><Relationship Id="rId31" Target="../media/image5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4" id="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5" id="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6" id="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7" id="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920183"/>
            <a:ext cx="338117" cy="3381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4013130"/>
            <a:ext cx="11793071" cy="2487767"/>
            <a:chOff x="0" y="0"/>
            <a:chExt cx="15724095" cy="33170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15724095" cy="2349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43"/>
                </a:lnSpc>
              </a:pPr>
              <a:r>
                <a:rPr lang="en-US" sz="11036" spc="-220">
                  <a:solidFill>
                    <a:srgbClr val="F4F4F4"/>
                  </a:solidFill>
                  <a:latin typeface="Poppins Bold"/>
                </a:rPr>
                <a:t>Business Plan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89948"/>
              <a:ext cx="15724095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4F4F4"/>
                  </a:solidFill>
                  <a:latin typeface="Poppins"/>
                </a:rPr>
                <a:t>Add a short description here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83532" y="8907360"/>
            <a:ext cx="4445775" cy="37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4F4F4"/>
                </a:solidFill>
                <a:latin typeface="Poppins"/>
              </a:rPr>
              <a:t>Information available in audio.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3529232" cy="565107"/>
            <a:chOff x="0" y="0"/>
            <a:chExt cx="4705643" cy="75347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776" cy="75347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056873" y="109050"/>
              <a:ext cx="3648770" cy="46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4F4F4"/>
                  </a:solidFill>
                  <a:latin typeface="Poppins Bold"/>
                </a:rPr>
                <a:t>Add Company Name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958431"/>
            <a:ext cx="3888899" cy="3888883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66021" r="-31487" t="0" b="-2640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72000" y="2958431"/>
            <a:ext cx="3888899" cy="3888883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71607" r="-59111" t="-32336" b="-2147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15300" y="2958431"/>
            <a:ext cx="3888899" cy="3888883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502" r="-49496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42975"/>
            <a:ext cx="1199996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Consumer Segments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7330576"/>
            <a:ext cx="3888899" cy="1670744"/>
            <a:chOff x="0" y="0"/>
            <a:chExt cx="5185199" cy="222765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18519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Persona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02830"/>
              <a:ext cx="5185199" cy="12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Visualize the ideal customer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for which your solutions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are intended.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72000" y="7330576"/>
            <a:ext cx="3888899" cy="1670744"/>
            <a:chOff x="0" y="0"/>
            <a:chExt cx="5185199" cy="222765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18519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Persona 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02830"/>
              <a:ext cx="5185199" cy="12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Visualize the ideal customer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for which your solutions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are intended.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13374" y="7330576"/>
            <a:ext cx="3890825" cy="1670744"/>
            <a:chOff x="0" y="0"/>
            <a:chExt cx="5187767" cy="222765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18776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Persona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02830"/>
              <a:ext cx="5187767" cy="1224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Visualize the ideal customer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for which your solutions</a:t>
              </a:r>
            </a:p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F4F4F4"/>
                  </a:solidFill>
                  <a:latin typeface="Poppins"/>
                </a:rPr>
                <a:t>are intended.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815722" y="1289030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7425085" y="6850623"/>
            <a:ext cx="857821" cy="860368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20" id="20"/>
          <p:cNvSpPr/>
          <p:nvPr/>
        </p:nvSpPr>
        <p:spPr>
          <a:xfrm rot="0">
            <a:off x="16567264" y="7710991"/>
            <a:ext cx="857821" cy="860368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21" id="21"/>
          <p:cNvSpPr/>
          <p:nvPr/>
        </p:nvSpPr>
        <p:spPr>
          <a:xfrm rot="0">
            <a:off x="15709444" y="8571359"/>
            <a:ext cx="857821" cy="860368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22" id="22"/>
          <p:cNvSpPr/>
          <p:nvPr/>
        </p:nvSpPr>
        <p:spPr>
          <a:xfrm rot="0">
            <a:off x="14851623" y="9431727"/>
            <a:ext cx="857821" cy="860368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23" id="23"/>
          <p:cNvSpPr/>
          <p:nvPr/>
        </p:nvSpPr>
        <p:spPr>
          <a:xfrm rot="0">
            <a:off x="16567264" y="9431727"/>
            <a:ext cx="857821" cy="860368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24" id="24"/>
          <p:cNvSpPr/>
          <p:nvPr/>
        </p:nvSpPr>
        <p:spPr>
          <a:xfrm rot="0">
            <a:off x="17425085" y="8571359"/>
            <a:ext cx="857821" cy="860368"/>
          </a:xfrm>
          <a:prstGeom prst="rect">
            <a:avLst/>
          </a:prstGeom>
          <a:solidFill>
            <a:srgbClr val="EFC136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507774"/>
          <a:ext cx="16230600" cy="7371756"/>
        </p:xfrm>
        <a:graphic>
          <a:graphicData uri="http://schemas.openxmlformats.org/drawingml/2006/table">
            <a:tbl>
              <a:tblPr/>
              <a:tblGrid>
                <a:gridCol w="8762551"/>
                <a:gridCol w="1867012"/>
                <a:gridCol w="1867012"/>
                <a:gridCol w="1867012"/>
                <a:gridCol w="1867012"/>
              </a:tblGrid>
              <a:tr h="7153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Poppins Bold"/>
                        </a:rPr>
                        <a:t>1st Quarter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Poppins Bold"/>
                        </a:rPr>
                        <a:t> 2nd Quarter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Poppins Bold"/>
                        </a:rPr>
                        <a:t>3rd Quarter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Poppins Bold"/>
                        </a:rPr>
                        <a:t>4th Quarter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153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Income Statement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</a:tr>
              <a:tr h="11922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Revenue </a:t>
                      </a:r>
                      <a:endParaRPr lang="en-US" sz="1100"/>
                    </a:p>
                    <a:p>
                      <a:pPr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A</a:t>
                      </a: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dd the product of your average sales price and the number of units sold with your other sources of revenue</a:t>
                      </a:r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$ 000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1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Fixed Costs</a:t>
                      </a:r>
                      <a:endParaRPr lang="en-US" sz="1100"/>
                    </a:p>
                    <a:p>
                      <a:pPr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A</a:t>
                      </a: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dd your fixed costs, such as salaries, insurance, and rent, among others</a:t>
                      </a:r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$ 000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1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Variable Costs</a:t>
                      </a:r>
                      <a:endParaRPr lang="en-US" sz="1100"/>
                    </a:p>
                    <a:p>
                      <a:pPr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A</a:t>
                      </a: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dd your variable costs, such as materials, labor, and insurance, among others</a:t>
                      </a:r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$ 000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1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Total Costs</a:t>
                      </a:r>
                      <a:endParaRPr lang="en-US" sz="1100"/>
                    </a:p>
                    <a:p>
                      <a:pPr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A</a:t>
                      </a: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dd your fixed and variable costs</a:t>
                      </a:r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$ 000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1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 Bold"/>
                        </a:rPr>
                        <a:t>Profit</a:t>
                      </a:r>
                      <a:endParaRPr lang="en-US" sz="1100"/>
                    </a:p>
                    <a:p>
                      <a:pPr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D</a:t>
                      </a:r>
                      <a:r>
                        <a:rPr lang="en-US" sz="1400">
                          <a:solidFill>
                            <a:srgbClr val="191919"/>
                          </a:solidFill>
                          <a:latin typeface="Poppins"/>
                        </a:rPr>
                        <a:t>educt the total costs from your total revenue</a:t>
                      </a:r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$ 000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825079"/>
            <a:ext cx="811530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Poppins Bold"/>
              </a:rPr>
              <a:t>Cost Structure and Revenue Stream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15722" y="1008081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191919"/>
                </a:solidFill>
                <a:latin typeface="Poppins"/>
              </a:rPr>
              <a:t>Back to Agenda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75863"/>
            <a:ext cx="7825791" cy="5782693"/>
            <a:chOff x="0" y="0"/>
            <a:chExt cx="10434388" cy="771025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10434388" cy="4962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4F4F4"/>
                  </a:solidFill>
                  <a:latin typeface="Poppins Bold"/>
                </a:rPr>
                <a:t>Cost Structure and Revenue Stream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45121"/>
              <a:ext cx="10434388" cy="246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Tweak the chart to reflect the comparison between your business' revenues and                total expenses</a:t>
              </a:r>
            </a:p>
            <a:p>
              <a:pPr>
                <a:lnSpc>
                  <a:spcPts val="2990"/>
                </a:lnSpc>
              </a:pPr>
            </a:p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Briefly explain your observations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07320" y="1277296"/>
            <a:ext cx="7251980" cy="7081493"/>
            <a:chOff x="0" y="0"/>
            <a:chExt cx="9669307" cy="944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199941" y="-57150"/>
              <a:ext cx="1472367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Revenues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88788" y="-57150"/>
              <a:ext cx="2404111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Costs/Expenses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346830" y="606853"/>
              <a:ext cx="8322477" cy="8322477"/>
              <a:chOff x="0" y="0"/>
              <a:chExt cx="10287000" cy="10287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985739" y="-60365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ADB7A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4567659" y="-60365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58192" y="9024580"/>
              <a:ext cx="337739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Q1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173315" y="9024580"/>
              <a:ext cx="415502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Q2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425212" y="9024580"/>
              <a:ext cx="419716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Q3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673096" y="9024580"/>
              <a:ext cx="431957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Q4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1346830" y="606853"/>
              <a:ext cx="8322477" cy="8322477"/>
              <a:chOff x="0" y="0"/>
              <a:chExt cx="10287000" cy="10287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60000"/>
                </a:srgbClr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6154" y="369572"/>
              <a:ext cx="1178275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$12,500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34068"/>
              <a:ext cx="1194430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$10,000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2513" y="3698563"/>
              <a:ext cx="1071916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$7,500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7529" y="5363059"/>
              <a:ext cx="1096901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$5,000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3684" y="7027554"/>
              <a:ext cx="1080746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$2,500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732070" y="8692050"/>
              <a:ext cx="462360" cy="417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F4F4F4"/>
                  </a:solidFill>
                  <a:latin typeface="Poppins"/>
                </a:rPr>
                <a:t>$0 </a:t>
              </a:r>
            </a:p>
          </p:txBody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346830" y="606853"/>
              <a:ext cx="8322477" cy="8322477"/>
              <a:chOff x="0" y="0"/>
              <a:chExt cx="10287000" cy="10287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>
                <a:off x="0" y="7815189"/>
                <a:ext cx="951706" cy="2471811"/>
              </a:xfrm>
              <a:custGeom>
                <a:avLst/>
                <a:gdLst/>
                <a:ahLst/>
                <a:cxnLst/>
                <a:rect r="r" b="b" t="t" l="l"/>
                <a:pathLst>
                  <a:path h="2471811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2471811"/>
                    </a:lnTo>
                    <a:lnTo>
                      <a:pt x="0" y="2471811"/>
                    </a:lnTo>
                    <a:close/>
                  </a:path>
                </a:pathLst>
              </a:custGeom>
              <a:solidFill>
                <a:srgbClr val="FADB7A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>
                <a:off x="2786062" y="5343948"/>
                <a:ext cx="951706" cy="4943052"/>
              </a:xfrm>
              <a:custGeom>
                <a:avLst/>
                <a:gdLst/>
                <a:ahLst/>
                <a:cxnLst/>
                <a:rect r="r" b="b" t="t" l="l"/>
                <a:pathLst>
                  <a:path h="4943052" w="951706">
                    <a:moveTo>
                      <a:pt x="0" y="0"/>
                    </a:moveTo>
                    <a:lnTo>
                      <a:pt x="951707" y="0"/>
                    </a:lnTo>
                    <a:lnTo>
                      <a:pt x="951707" y="4943052"/>
                    </a:lnTo>
                    <a:lnTo>
                      <a:pt x="0" y="4943052"/>
                    </a:lnTo>
                    <a:close/>
                  </a:path>
                </a:pathLst>
              </a:custGeom>
              <a:solidFill>
                <a:srgbClr val="FADB7A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>
                <a:off x="5572125" y="2874010"/>
                <a:ext cx="951706" cy="7412990"/>
              </a:xfrm>
              <a:custGeom>
                <a:avLst/>
                <a:gdLst/>
                <a:ahLst/>
                <a:cxnLst/>
                <a:rect r="r" b="b" t="t" l="l"/>
                <a:pathLst>
                  <a:path h="7412990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7412990"/>
                    </a:lnTo>
                    <a:lnTo>
                      <a:pt x="0" y="7412990"/>
                    </a:lnTo>
                    <a:close/>
                  </a:path>
                </a:pathLst>
              </a:custGeom>
              <a:solidFill>
                <a:srgbClr val="FADB7A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>
                <a:off x="8358188" y="405130"/>
                <a:ext cx="951706" cy="9881870"/>
              </a:xfrm>
              <a:custGeom>
                <a:avLst/>
                <a:gdLst/>
                <a:ahLst/>
                <a:cxnLst/>
                <a:rect r="r" b="b" t="t" l="l"/>
                <a:pathLst>
                  <a:path h="9881870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9881870"/>
                    </a:lnTo>
                    <a:lnTo>
                      <a:pt x="0" y="9881870"/>
                    </a:lnTo>
                    <a:close/>
                  </a:path>
                </a:pathLst>
              </a:custGeom>
              <a:solidFill>
                <a:srgbClr val="FADB7A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>
                <a:off x="977106" y="4931410"/>
                <a:ext cx="951706" cy="5355590"/>
              </a:xfrm>
              <a:custGeom>
                <a:avLst/>
                <a:gdLst/>
                <a:ahLst/>
                <a:cxnLst/>
                <a:rect r="r" b="b" t="t" l="l"/>
                <a:pathLst>
                  <a:path h="5355590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5355590"/>
                    </a:lnTo>
                    <a:lnTo>
                      <a:pt x="0" y="5355590"/>
                    </a:ln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>
                <a:off x="3763169" y="4355338"/>
                <a:ext cx="951706" cy="5931662"/>
              </a:xfrm>
              <a:custGeom>
                <a:avLst/>
                <a:gdLst/>
                <a:ahLst/>
                <a:cxnLst/>
                <a:rect r="r" b="b" t="t" l="l"/>
                <a:pathLst>
                  <a:path h="5931662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5931662"/>
                    </a:lnTo>
                    <a:lnTo>
                      <a:pt x="0" y="5931662"/>
                    </a:ln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>
                <a:off x="6549231" y="3862409"/>
                <a:ext cx="951706" cy="6424591"/>
              </a:xfrm>
              <a:custGeom>
                <a:avLst/>
                <a:gdLst/>
                <a:ahLst/>
                <a:cxnLst/>
                <a:rect r="r" b="b" t="t" l="l"/>
                <a:pathLst>
                  <a:path h="6424591" w="951706">
                    <a:moveTo>
                      <a:pt x="0" y="0"/>
                    </a:moveTo>
                    <a:lnTo>
                      <a:pt x="951707" y="0"/>
                    </a:lnTo>
                    <a:lnTo>
                      <a:pt x="951707" y="6424591"/>
                    </a:lnTo>
                    <a:lnTo>
                      <a:pt x="0" y="6424591"/>
                    </a:ln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>
                <a:off x="9335294" y="3369691"/>
                <a:ext cx="951706" cy="6917309"/>
              </a:xfrm>
              <a:custGeom>
                <a:avLst/>
                <a:gdLst/>
                <a:ahLst/>
                <a:cxnLst/>
                <a:rect r="r" b="b" t="t" l="l"/>
                <a:pathLst>
                  <a:path h="6917309" w="951706">
                    <a:moveTo>
                      <a:pt x="0" y="0"/>
                    </a:moveTo>
                    <a:lnTo>
                      <a:pt x="951706" y="0"/>
                    </a:lnTo>
                    <a:lnTo>
                      <a:pt x="951706" y="6917309"/>
                    </a:lnTo>
                    <a:lnTo>
                      <a:pt x="0" y="6917309"/>
                    </a:lnTo>
                    <a:close/>
                  </a:path>
                </a:pathLst>
              </a:custGeom>
              <a:solidFill>
                <a:srgbClr val="F4A100"/>
              </a:solidFill>
            </p:spPr>
          </p:sp>
        </p:grpSp>
      </p:grpSp>
      <p:sp>
        <p:nvSpPr>
          <p:cNvPr name="TextBox 37" id="37"/>
          <p:cNvSpPr txBox="true"/>
          <p:nvPr/>
        </p:nvSpPr>
        <p:spPr>
          <a:xfrm rot="0">
            <a:off x="12815722" y="8896126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28700" y="1028700"/>
            <a:ext cx="3529232" cy="565107"/>
            <a:chOff x="0" y="0"/>
            <a:chExt cx="4705643" cy="753476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776" cy="753476"/>
            </a:xfrm>
            <a:prstGeom prst="rect">
              <a:avLst/>
            </a:prstGeom>
          </p:spPr>
        </p:pic>
        <p:sp>
          <p:nvSpPr>
            <p:cNvPr name="TextBox 40" id="40"/>
            <p:cNvSpPr txBox="true"/>
            <p:nvPr/>
          </p:nvSpPr>
          <p:spPr>
            <a:xfrm rot="0">
              <a:off x="1056873" y="109050"/>
              <a:ext cx="3648770" cy="46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4F4F4"/>
                  </a:solidFill>
                  <a:latin typeface="Poppins Bold"/>
                </a:rPr>
                <a:t>Add Company Name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344209" y="1028655"/>
            <a:ext cx="8915091" cy="7176707"/>
            <a:chOff x="0" y="0"/>
            <a:chExt cx="11886789" cy="95689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175993" y="-57150"/>
              <a:ext cx="1426143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Revenue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222690" y="-57150"/>
              <a:ext cx="2235368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Variable Cost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078612" y="-57150"/>
              <a:ext cx="1684626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Fixed Cost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383793" y="-57150"/>
              <a:ext cx="1665477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Total Cost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462584" y="637102"/>
              <a:ext cx="10424204" cy="8377479"/>
              <a:chOff x="0" y="0"/>
              <a:chExt cx="12800245" cy="10287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571219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6B7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3084430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6591317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>
                <a:off x="9421929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00862" y="9122913"/>
              <a:ext cx="1408286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100 units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841181" y="9122913"/>
              <a:ext cx="1497329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300 units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919558" y="9122913"/>
              <a:ext cx="1510257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500 units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017973" y="9122913"/>
              <a:ext cx="1483108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700 units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036315" y="9122913"/>
              <a:ext cx="1616107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1000 units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462584" y="637102"/>
              <a:ext cx="10424204" cy="8377479"/>
              <a:chOff x="0" y="0"/>
              <a:chExt cx="12800245" cy="10287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0" y="-63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>
                <a:off x="0" y="20510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>
                <a:off x="0" y="41084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>
                <a:off x="0" y="61658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>
                <a:off x="0" y="82232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>
                <a:off x="0" y="10280650"/>
                <a:ext cx="1280024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800245">
                    <a:moveTo>
                      <a:pt x="0" y="0"/>
                    </a:moveTo>
                    <a:lnTo>
                      <a:pt x="12800245" y="0"/>
                    </a:lnTo>
                    <a:lnTo>
                      <a:pt x="1280024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4F4F4">
                  <a:alpha val="60000"/>
                </a:srgbClr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7534" y="385512"/>
              <a:ext cx="1279569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$12,500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061008"/>
              <a:ext cx="1297103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$10,000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3080" y="3736504"/>
              <a:ext cx="1164024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$7,500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5931" y="5412000"/>
              <a:ext cx="1191173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$5,000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3464" y="7087495"/>
              <a:ext cx="1173639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$2,500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95004" y="8762991"/>
              <a:ext cx="502099" cy="446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1954">
                  <a:solidFill>
                    <a:srgbClr val="F4F4F4"/>
                  </a:solidFill>
                  <a:latin typeface="Poppins"/>
                </a:rPr>
                <a:t>$0 </a:t>
              </a:r>
            </a:p>
          </p:txBody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1462584" y="637102"/>
              <a:ext cx="10424204" cy="8377479"/>
              <a:chOff x="0" y="0"/>
              <a:chExt cx="12800245" cy="10287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>
                <a:off x="1197474" y="7775518"/>
                <a:ext cx="2685128" cy="947744"/>
              </a:xfrm>
              <a:custGeom>
                <a:avLst/>
                <a:gdLst/>
                <a:ahLst/>
                <a:cxnLst/>
                <a:rect r="r" b="b" t="t" l="l"/>
                <a:pathLst>
                  <a:path h="947744" w="2685128">
                    <a:moveTo>
                      <a:pt x="165100" y="865562"/>
                    </a:moveTo>
                    <a:cubicBezTo>
                      <a:pt x="164897" y="820115"/>
                      <a:pt x="127998" y="783381"/>
                      <a:pt x="82550" y="783381"/>
                    </a:cubicBezTo>
                    <a:cubicBezTo>
                      <a:pt x="37103" y="783381"/>
                      <a:pt x="204" y="820115"/>
                      <a:pt x="0" y="865562"/>
                    </a:cubicBezTo>
                    <a:cubicBezTo>
                      <a:pt x="204" y="911009"/>
                      <a:pt x="37103" y="947744"/>
                      <a:pt x="82550" y="947744"/>
                    </a:cubicBezTo>
                    <a:cubicBezTo>
                      <a:pt x="127998" y="947744"/>
                      <a:pt x="164897" y="911009"/>
                      <a:pt x="165100" y="865562"/>
                    </a:cubicBezTo>
                    <a:close/>
                    <a:moveTo>
                      <a:pt x="70890" y="829290"/>
                    </a:moveTo>
                    <a:cubicBezTo>
                      <a:pt x="50950" y="835799"/>
                      <a:pt x="40021" y="857201"/>
                      <a:pt x="46440" y="877170"/>
                    </a:cubicBezTo>
                    <a:cubicBezTo>
                      <a:pt x="52860" y="897139"/>
                      <a:pt x="74213" y="908164"/>
                      <a:pt x="94211" y="901834"/>
                    </a:cubicBezTo>
                    <a:lnTo>
                      <a:pt x="2654259" y="78874"/>
                    </a:lnTo>
                    <a:cubicBezTo>
                      <a:pt x="2674200" y="72365"/>
                      <a:pt x="2685129" y="50963"/>
                      <a:pt x="2678709" y="30994"/>
                    </a:cubicBezTo>
                    <a:cubicBezTo>
                      <a:pt x="2672290" y="11025"/>
                      <a:pt x="2650937" y="0"/>
                      <a:pt x="2630939" y="6330"/>
                    </a:cubicBezTo>
                    <a:close/>
                  </a:path>
                </a:pathLst>
              </a:custGeom>
              <a:solidFill>
                <a:srgbClr val="26B7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>
                <a:off x="3757523" y="5307322"/>
                <a:ext cx="2684462" cy="2592979"/>
              </a:xfrm>
              <a:custGeom>
                <a:avLst/>
                <a:gdLst/>
                <a:ahLst/>
                <a:cxnLst/>
                <a:rect r="r" b="b" t="t" l="l"/>
                <a:pathLst>
                  <a:path h="2592979" w="2684462">
                    <a:moveTo>
                      <a:pt x="165100" y="2510798"/>
                    </a:moveTo>
                    <a:cubicBezTo>
                      <a:pt x="164897" y="2465351"/>
                      <a:pt x="127998" y="2428616"/>
                      <a:pt x="82550" y="2428616"/>
                    </a:cubicBezTo>
                    <a:cubicBezTo>
                      <a:pt x="37103" y="2428616"/>
                      <a:pt x="203" y="2465351"/>
                      <a:pt x="0" y="2510798"/>
                    </a:cubicBezTo>
                    <a:cubicBezTo>
                      <a:pt x="203" y="2556245"/>
                      <a:pt x="37103" y="2592979"/>
                      <a:pt x="82550" y="2592979"/>
                    </a:cubicBezTo>
                    <a:cubicBezTo>
                      <a:pt x="127998" y="2592979"/>
                      <a:pt x="164897" y="2556245"/>
                      <a:pt x="165100" y="2510798"/>
                    </a:cubicBezTo>
                    <a:close/>
                    <a:moveTo>
                      <a:pt x="56102" y="2483373"/>
                    </a:moveTo>
                    <a:cubicBezTo>
                      <a:pt x="41069" y="2498002"/>
                      <a:pt x="40687" y="2522029"/>
                      <a:pt x="55248" y="2537128"/>
                    </a:cubicBezTo>
                    <a:cubicBezTo>
                      <a:pt x="69809" y="2552226"/>
                      <a:pt x="93835" y="2552715"/>
                      <a:pt x="108998" y="2538222"/>
                    </a:cubicBezTo>
                    <a:lnTo>
                      <a:pt x="2669048" y="69343"/>
                    </a:lnTo>
                    <a:cubicBezTo>
                      <a:pt x="2684081" y="54715"/>
                      <a:pt x="2684462" y="30687"/>
                      <a:pt x="2669902" y="15588"/>
                    </a:cubicBezTo>
                    <a:cubicBezTo>
                      <a:pt x="2655341" y="490"/>
                      <a:pt x="2631315" y="0"/>
                      <a:pt x="2616152" y="14493"/>
                    </a:cubicBezTo>
                    <a:close/>
                  </a:path>
                </a:pathLst>
              </a:custGeom>
              <a:solidFill>
                <a:srgbClr val="26B7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>
                <a:off x="6317573" y="2838442"/>
                <a:ext cx="2684462" cy="2592980"/>
              </a:xfrm>
              <a:custGeom>
                <a:avLst/>
                <a:gdLst/>
                <a:ahLst/>
                <a:cxnLst/>
                <a:rect r="r" b="b" t="t" l="l"/>
                <a:pathLst>
                  <a:path h="2592980" w="2684462">
                    <a:moveTo>
                      <a:pt x="165100" y="2510798"/>
                    </a:moveTo>
                    <a:cubicBezTo>
                      <a:pt x="164896" y="2465351"/>
                      <a:pt x="127997" y="2428616"/>
                      <a:pt x="82550" y="2428616"/>
                    </a:cubicBezTo>
                    <a:cubicBezTo>
                      <a:pt x="37102" y="2428616"/>
                      <a:pt x="203" y="2465351"/>
                      <a:pt x="0" y="2510798"/>
                    </a:cubicBezTo>
                    <a:cubicBezTo>
                      <a:pt x="203" y="2556245"/>
                      <a:pt x="37102" y="2592980"/>
                      <a:pt x="82550" y="2592980"/>
                    </a:cubicBezTo>
                    <a:cubicBezTo>
                      <a:pt x="127997" y="2592980"/>
                      <a:pt x="164896" y="2556245"/>
                      <a:pt x="165100" y="2510798"/>
                    </a:cubicBezTo>
                    <a:close/>
                    <a:moveTo>
                      <a:pt x="56102" y="2483373"/>
                    </a:moveTo>
                    <a:cubicBezTo>
                      <a:pt x="41068" y="2498002"/>
                      <a:pt x="40687" y="2522030"/>
                      <a:pt x="55247" y="2537128"/>
                    </a:cubicBezTo>
                    <a:cubicBezTo>
                      <a:pt x="69808" y="2552227"/>
                      <a:pt x="93834" y="2552716"/>
                      <a:pt x="108998" y="2538223"/>
                    </a:cubicBezTo>
                    <a:lnTo>
                      <a:pt x="2669047" y="69343"/>
                    </a:lnTo>
                    <a:cubicBezTo>
                      <a:pt x="2684080" y="54715"/>
                      <a:pt x="2684462" y="30687"/>
                      <a:pt x="2669901" y="15588"/>
                    </a:cubicBezTo>
                    <a:cubicBezTo>
                      <a:pt x="2655341" y="490"/>
                      <a:pt x="2631314" y="0"/>
                      <a:pt x="2616151" y="14493"/>
                    </a:cubicBezTo>
                    <a:close/>
                  </a:path>
                </a:pathLst>
              </a:custGeom>
              <a:solidFill>
                <a:srgbClr val="26B7F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>
                <a:off x="8877622" y="329298"/>
                <a:ext cx="2725148" cy="2633243"/>
              </a:xfrm>
              <a:custGeom>
                <a:avLst/>
                <a:gdLst/>
                <a:ahLst/>
                <a:cxnLst/>
                <a:rect r="r" b="b" t="t" l="l"/>
                <a:pathLst>
                  <a:path h="2633243" w="2725148">
                    <a:moveTo>
                      <a:pt x="165100" y="2551062"/>
                    </a:moveTo>
                    <a:cubicBezTo>
                      <a:pt x="164897" y="2505615"/>
                      <a:pt x="127997" y="2468880"/>
                      <a:pt x="82550" y="2468880"/>
                    </a:cubicBezTo>
                    <a:cubicBezTo>
                      <a:pt x="37102" y="2468880"/>
                      <a:pt x="203" y="2505615"/>
                      <a:pt x="0" y="2551062"/>
                    </a:cubicBezTo>
                    <a:cubicBezTo>
                      <a:pt x="203" y="2596509"/>
                      <a:pt x="37102" y="2633244"/>
                      <a:pt x="82550" y="2633244"/>
                    </a:cubicBezTo>
                    <a:cubicBezTo>
                      <a:pt x="127997" y="2633244"/>
                      <a:pt x="164897" y="2596509"/>
                      <a:pt x="165100" y="2551062"/>
                    </a:cubicBezTo>
                    <a:close/>
                    <a:moveTo>
                      <a:pt x="56102" y="2523637"/>
                    </a:moveTo>
                    <a:cubicBezTo>
                      <a:pt x="41068" y="2538266"/>
                      <a:pt x="40686" y="2562294"/>
                      <a:pt x="55247" y="2577392"/>
                    </a:cubicBezTo>
                    <a:cubicBezTo>
                      <a:pt x="69808" y="2592491"/>
                      <a:pt x="93834" y="2592980"/>
                      <a:pt x="108998" y="2578487"/>
                    </a:cubicBezTo>
                    <a:lnTo>
                      <a:pt x="2669046" y="109607"/>
                    </a:lnTo>
                    <a:cubicBezTo>
                      <a:pt x="2684079" y="94978"/>
                      <a:pt x="2684461" y="70951"/>
                      <a:pt x="2669900" y="55852"/>
                    </a:cubicBezTo>
                    <a:cubicBezTo>
                      <a:pt x="2655340" y="40754"/>
                      <a:pt x="2631313" y="40264"/>
                      <a:pt x="2616150" y="54757"/>
                    </a:cubicBezTo>
                    <a:close/>
                    <a:moveTo>
                      <a:pt x="2725148" y="82182"/>
                    </a:moveTo>
                    <a:cubicBezTo>
                      <a:pt x="2724945" y="36735"/>
                      <a:pt x="2688046" y="0"/>
                      <a:pt x="2642598" y="0"/>
                    </a:cubicBezTo>
                    <a:cubicBezTo>
                      <a:pt x="2597150" y="0"/>
                      <a:pt x="2560251" y="36735"/>
                      <a:pt x="2560048" y="82182"/>
                    </a:cubicBezTo>
                    <a:cubicBezTo>
                      <a:pt x="2560251" y="127629"/>
                      <a:pt x="2597150" y="164364"/>
                      <a:pt x="2642598" y="164364"/>
                    </a:cubicBezTo>
                    <a:cubicBezTo>
                      <a:pt x="2688046" y="164364"/>
                      <a:pt x="2724945" y="127629"/>
                      <a:pt x="2725148" y="82182"/>
                    </a:cubicBezTo>
                    <a:close/>
                  </a:path>
                </a:pathLst>
              </a:custGeom>
              <a:solidFill>
                <a:srgbClr val="26B7FF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>
                <a:off x="1197474" y="9013900"/>
                <a:ext cx="2681183" cy="203138"/>
              </a:xfrm>
              <a:custGeom>
                <a:avLst/>
                <a:gdLst/>
                <a:ahLst/>
                <a:cxnLst/>
                <a:rect r="r" b="b" t="t" l="l"/>
                <a:pathLst>
                  <a:path h="203138" w="2681183">
                    <a:moveTo>
                      <a:pt x="165100" y="120956"/>
                    </a:moveTo>
                    <a:cubicBezTo>
                      <a:pt x="164897" y="75510"/>
                      <a:pt x="127998" y="38775"/>
                      <a:pt x="82550" y="38775"/>
                    </a:cubicBezTo>
                    <a:cubicBezTo>
                      <a:pt x="37103" y="38775"/>
                      <a:pt x="204" y="75510"/>
                      <a:pt x="0" y="120956"/>
                    </a:cubicBezTo>
                    <a:cubicBezTo>
                      <a:pt x="204" y="166403"/>
                      <a:pt x="37103" y="203138"/>
                      <a:pt x="82550" y="203138"/>
                    </a:cubicBezTo>
                    <a:cubicBezTo>
                      <a:pt x="127998" y="203138"/>
                      <a:pt x="164897" y="166403"/>
                      <a:pt x="165100" y="120956"/>
                    </a:cubicBezTo>
                    <a:close/>
                    <a:moveTo>
                      <a:pt x="81326" y="82876"/>
                    </a:moveTo>
                    <a:cubicBezTo>
                      <a:pt x="60365" y="83643"/>
                      <a:pt x="43966" y="101210"/>
                      <a:pt x="44640" y="122175"/>
                    </a:cubicBezTo>
                    <a:cubicBezTo>
                      <a:pt x="45314" y="143140"/>
                      <a:pt x="62807" y="159616"/>
                      <a:pt x="83775" y="159036"/>
                    </a:cubicBezTo>
                    <a:lnTo>
                      <a:pt x="2643824" y="76740"/>
                    </a:lnTo>
                    <a:cubicBezTo>
                      <a:pt x="2664785" y="75973"/>
                      <a:pt x="2681184" y="58407"/>
                      <a:pt x="2680510" y="37441"/>
                    </a:cubicBezTo>
                    <a:cubicBezTo>
                      <a:pt x="2679836" y="16477"/>
                      <a:pt x="2662343" y="0"/>
                      <a:pt x="2641375" y="58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>
                <a:off x="3757523" y="8600226"/>
                <a:ext cx="2683377" cy="534515"/>
              </a:xfrm>
              <a:custGeom>
                <a:avLst/>
                <a:gdLst/>
                <a:ahLst/>
                <a:cxnLst/>
                <a:rect r="r" b="b" t="t" l="l"/>
                <a:pathLst>
                  <a:path h="534515" w="2683377">
                    <a:moveTo>
                      <a:pt x="165100" y="452334"/>
                    </a:moveTo>
                    <a:cubicBezTo>
                      <a:pt x="164897" y="406887"/>
                      <a:pt x="127998" y="370152"/>
                      <a:pt x="82550" y="370152"/>
                    </a:cubicBezTo>
                    <a:cubicBezTo>
                      <a:pt x="37103" y="370152"/>
                      <a:pt x="203" y="406887"/>
                      <a:pt x="0" y="452334"/>
                    </a:cubicBezTo>
                    <a:cubicBezTo>
                      <a:pt x="203" y="497781"/>
                      <a:pt x="37103" y="534516"/>
                      <a:pt x="82550" y="534516"/>
                    </a:cubicBezTo>
                    <a:cubicBezTo>
                      <a:pt x="127998" y="534516"/>
                      <a:pt x="164897" y="497781"/>
                      <a:pt x="165100" y="452334"/>
                    </a:cubicBezTo>
                    <a:close/>
                    <a:moveTo>
                      <a:pt x="76504" y="414717"/>
                    </a:moveTo>
                    <a:cubicBezTo>
                      <a:pt x="55809" y="418138"/>
                      <a:pt x="41773" y="437643"/>
                      <a:pt x="45101" y="458353"/>
                    </a:cubicBezTo>
                    <a:cubicBezTo>
                      <a:pt x="48430" y="479063"/>
                      <a:pt x="67872" y="493187"/>
                      <a:pt x="88597" y="489951"/>
                    </a:cubicBezTo>
                    <a:lnTo>
                      <a:pt x="2648646" y="78471"/>
                    </a:lnTo>
                    <a:cubicBezTo>
                      <a:pt x="2669341" y="75050"/>
                      <a:pt x="2683378" y="55545"/>
                      <a:pt x="2680049" y="34835"/>
                    </a:cubicBezTo>
                    <a:cubicBezTo>
                      <a:pt x="2676720" y="14124"/>
                      <a:pt x="2657278" y="0"/>
                      <a:pt x="2636553" y="3236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>
                <a:off x="6317573" y="8188747"/>
                <a:ext cx="2683377" cy="534515"/>
              </a:xfrm>
              <a:custGeom>
                <a:avLst/>
                <a:gdLst/>
                <a:ahLst/>
                <a:cxnLst/>
                <a:rect r="r" b="b" t="t" l="l"/>
                <a:pathLst>
                  <a:path h="534515" w="2683377">
                    <a:moveTo>
                      <a:pt x="165100" y="452333"/>
                    </a:moveTo>
                    <a:cubicBezTo>
                      <a:pt x="164896" y="406886"/>
                      <a:pt x="127997" y="370152"/>
                      <a:pt x="82550" y="370152"/>
                    </a:cubicBezTo>
                    <a:cubicBezTo>
                      <a:pt x="37102" y="370152"/>
                      <a:pt x="203" y="406886"/>
                      <a:pt x="0" y="452333"/>
                    </a:cubicBezTo>
                    <a:cubicBezTo>
                      <a:pt x="203" y="497780"/>
                      <a:pt x="37102" y="534515"/>
                      <a:pt x="82550" y="534515"/>
                    </a:cubicBezTo>
                    <a:cubicBezTo>
                      <a:pt x="127997" y="534515"/>
                      <a:pt x="164896" y="497780"/>
                      <a:pt x="165100" y="452333"/>
                    </a:cubicBezTo>
                    <a:close/>
                    <a:moveTo>
                      <a:pt x="76503" y="414715"/>
                    </a:moveTo>
                    <a:cubicBezTo>
                      <a:pt x="55808" y="418137"/>
                      <a:pt x="41771" y="437642"/>
                      <a:pt x="45100" y="458352"/>
                    </a:cubicBezTo>
                    <a:cubicBezTo>
                      <a:pt x="48428" y="479063"/>
                      <a:pt x="67871" y="493187"/>
                      <a:pt x="88596" y="489950"/>
                    </a:cubicBezTo>
                    <a:lnTo>
                      <a:pt x="2648645" y="78470"/>
                    </a:lnTo>
                    <a:cubicBezTo>
                      <a:pt x="2669340" y="75049"/>
                      <a:pt x="2683376" y="55544"/>
                      <a:pt x="2680048" y="34833"/>
                    </a:cubicBezTo>
                    <a:cubicBezTo>
                      <a:pt x="2676718" y="14124"/>
                      <a:pt x="2657276" y="0"/>
                      <a:pt x="2636552" y="3236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>
                <a:off x="8877622" y="7735938"/>
                <a:ext cx="2725148" cy="575844"/>
              </a:xfrm>
              <a:custGeom>
                <a:avLst/>
                <a:gdLst/>
                <a:ahLst/>
                <a:cxnLst/>
                <a:rect r="r" b="b" t="t" l="l"/>
                <a:pathLst>
                  <a:path h="575844" w="2725148">
                    <a:moveTo>
                      <a:pt x="165100" y="493662"/>
                    </a:moveTo>
                    <a:cubicBezTo>
                      <a:pt x="164897" y="448215"/>
                      <a:pt x="127997" y="411480"/>
                      <a:pt x="82550" y="411480"/>
                    </a:cubicBezTo>
                    <a:cubicBezTo>
                      <a:pt x="37102" y="411480"/>
                      <a:pt x="203" y="448215"/>
                      <a:pt x="0" y="493662"/>
                    </a:cubicBezTo>
                    <a:cubicBezTo>
                      <a:pt x="203" y="539109"/>
                      <a:pt x="37102" y="575844"/>
                      <a:pt x="82550" y="575844"/>
                    </a:cubicBezTo>
                    <a:cubicBezTo>
                      <a:pt x="127997" y="575844"/>
                      <a:pt x="164897" y="539109"/>
                      <a:pt x="165100" y="493662"/>
                    </a:cubicBezTo>
                    <a:close/>
                    <a:moveTo>
                      <a:pt x="76503" y="456045"/>
                    </a:moveTo>
                    <a:cubicBezTo>
                      <a:pt x="55808" y="459466"/>
                      <a:pt x="41772" y="478971"/>
                      <a:pt x="45100" y="499682"/>
                    </a:cubicBezTo>
                    <a:cubicBezTo>
                      <a:pt x="48429" y="520391"/>
                      <a:pt x="67872" y="534515"/>
                      <a:pt x="88596" y="531279"/>
                    </a:cubicBezTo>
                    <a:lnTo>
                      <a:pt x="2648644" y="119800"/>
                    </a:lnTo>
                    <a:cubicBezTo>
                      <a:pt x="2669339" y="116378"/>
                      <a:pt x="2683376" y="96873"/>
                      <a:pt x="2680048" y="76163"/>
                    </a:cubicBezTo>
                    <a:cubicBezTo>
                      <a:pt x="2676719" y="55453"/>
                      <a:pt x="2657277" y="41328"/>
                      <a:pt x="2636552" y="44565"/>
                    </a:cubicBezTo>
                    <a:close/>
                    <a:moveTo>
                      <a:pt x="2725148" y="82182"/>
                    </a:moveTo>
                    <a:cubicBezTo>
                      <a:pt x="2724945" y="36735"/>
                      <a:pt x="2688046" y="0"/>
                      <a:pt x="2642598" y="0"/>
                    </a:cubicBezTo>
                    <a:cubicBezTo>
                      <a:pt x="2597150" y="0"/>
                      <a:pt x="2560251" y="36735"/>
                      <a:pt x="2560048" y="82182"/>
                    </a:cubicBezTo>
                    <a:cubicBezTo>
                      <a:pt x="2560251" y="127629"/>
                      <a:pt x="2597150" y="164363"/>
                      <a:pt x="2642598" y="164363"/>
                    </a:cubicBezTo>
                    <a:cubicBezTo>
                      <a:pt x="2688046" y="164363"/>
                      <a:pt x="2724945" y="127629"/>
                      <a:pt x="2725148" y="82182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>
                <a:off x="1197474" y="6090018"/>
                <a:ext cx="2680529" cy="164364"/>
              </a:xfrm>
              <a:custGeom>
                <a:avLst/>
                <a:gdLst/>
                <a:ahLst/>
                <a:cxnLst/>
                <a:rect r="r" b="b" t="t" l="l"/>
                <a:pathLst>
                  <a:path h="164364" w="2680529">
                    <a:moveTo>
                      <a:pt x="165100" y="82182"/>
                    </a:moveTo>
                    <a:cubicBezTo>
                      <a:pt x="164897" y="36735"/>
                      <a:pt x="127998" y="0"/>
                      <a:pt x="82550" y="0"/>
                    </a:cubicBezTo>
                    <a:cubicBezTo>
                      <a:pt x="37103" y="0"/>
                      <a:pt x="204" y="36735"/>
                      <a:pt x="0" y="82182"/>
                    </a:cubicBezTo>
                    <a:cubicBezTo>
                      <a:pt x="204" y="127629"/>
                      <a:pt x="37103" y="164364"/>
                      <a:pt x="82550" y="164364"/>
                    </a:cubicBezTo>
                    <a:cubicBezTo>
                      <a:pt x="127998" y="164364"/>
                      <a:pt x="164897" y="127629"/>
                      <a:pt x="165100" y="82182"/>
                    </a:cubicBezTo>
                    <a:close/>
                    <a:moveTo>
                      <a:pt x="82550" y="44082"/>
                    </a:moveTo>
                    <a:cubicBezTo>
                      <a:pt x="61575" y="44176"/>
                      <a:pt x="44621" y="61206"/>
                      <a:pt x="44621" y="82182"/>
                    </a:cubicBezTo>
                    <a:cubicBezTo>
                      <a:pt x="44621" y="103158"/>
                      <a:pt x="61575" y="120188"/>
                      <a:pt x="82550" y="120282"/>
                    </a:cubicBezTo>
                    <a:lnTo>
                      <a:pt x="2642599" y="120282"/>
                    </a:lnTo>
                    <a:cubicBezTo>
                      <a:pt x="2663575" y="120188"/>
                      <a:pt x="2680529" y="103158"/>
                      <a:pt x="2680529" y="82182"/>
                    </a:cubicBezTo>
                    <a:cubicBezTo>
                      <a:pt x="2680529" y="61206"/>
                      <a:pt x="2663575" y="44176"/>
                      <a:pt x="2642599" y="44082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>
                <a:off x="3757523" y="5968334"/>
                <a:ext cx="2681797" cy="286048"/>
              </a:xfrm>
              <a:custGeom>
                <a:avLst/>
                <a:gdLst/>
                <a:ahLst/>
                <a:cxnLst/>
                <a:rect r="r" b="b" t="t" l="l"/>
                <a:pathLst>
                  <a:path h="286048" w="2681797">
                    <a:moveTo>
                      <a:pt x="165100" y="203866"/>
                    </a:moveTo>
                    <a:cubicBezTo>
                      <a:pt x="164897" y="158419"/>
                      <a:pt x="127998" y="121684"/>
                      <a:pt x="82550" y="121684"/>
                    </a:cubicBezTo>
                    <a:cubicBezTo>
                      <a:pt x="37103" y="121684"/>
                      <a:pt x="203" y="158419"/>
                      <a:pt x="0" y="203866"/>
                    </a:cubicBezTo>
                    <a:cubicBezTo>
                      <a:pt x="203" y="249313"/>
                      <a:pt x="37103" y="286048"/>
                      <a:pt x="82550" y="286048"/>
                    </a:cubicBezTo>
                    <a:cubicBezTo>
                      <a:pt x="127998" y="286048"/>
                      <a:pt x="164897" y="249313"/>
                      <a:pt x="165100" y="203866"/>
                    </a:cubicBezTo>
                    <a:close/>
                    <a:moveTo>
                      <a:pt x="80106" y="165845"/>
                    </a:moveTo>
                    <a:cubicBezTo>
                      <a:pt x="59180" y="167284"/>
                      <a:pt x="43353" y="185367"/>
                      <a:pt x="44699" y="206300"/>
                    </a:cubicBezTo>
                    <a:cubicBezTo>
                      <a:pt x="46044" y="227232"/>
                      <a:pt x="64057" y="243140"/>
                      <a:pt x="84995" y="241887"/>
                    </a:cubicBezTo>
                    <a:lnTo>
                      <a:pt x="2645044" y="77295"/>
                    </a:lnTo>
                    <a:cubicBezTo>
                      <a:pt x="2665970" y="75856"/>
                      <a:pt x="2681797" y="57773"/>
                      <a:pt x="2680451" y="36840"/>
                    </a:cubicBezTo>
                    <a:cubicBezTo>
                      <a:pt x="2679105" y="15908"/>
                      <a:pt x="2661093" y="0"/>
                      <a:pt x="2640155" y="1252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>
                <a:off x="6317573" y="5886652"/>
                <a:ext cx="2681183" cy="203138"/>
              </a:xfrm>
              <a:custGeom>
                <a:avLst/>
                <a:gdLst/>
                <a:ahLst/>
                <a:cxnLst/>
                <a:rect r="r" b="b" t="t" l="l"/>
                <a:pathLst>
                  <a:path h="203138" w="2681183">
                    <a:moveTo>
                      <a:pt x="165100" y="120956"/>
                    </a:moveTo>
                    <a:cubicBezTo>
                      <a:pt x="164896" y="75509"/>
                      <a:pt x="127997" y="38774"/>
                      <a:pt x="82550" y="38774"/>
                    </a:cubicBezTo>
                    <a:cubicBezTo>
                      <a:pt x="37102" y="38774"/>
                      <a:pt x="203" y="75509"/>
                      <a:pt x="0" y="120956"/>
                    </a:cubicBezTo>
                    <a:cubicBezTo>
                      <a:pt x="203" y="166403"/>
                      <a:pt x="37102" y="203138"/>
                      <a:pt x="82550" y="203138"/>
                    </a:cubicBezTo>
                    <a:cubicBezTo>
                      <a:pt x="127997" y="203138"/>
                      <a:pt x="164896" y="166403"/>
                      <a:pt x="165100" y="120956"/>
                    </a:cubicBezTo>
                    <a:close/>
                    <a:moveTo>
                      <a:pt x="81325" y="82875"/>
                    </a:moveTo>
                    <a:cubicBezTo>
                      <a:pt x="60363" y="83643"/>
                      <a:pt x="43965" y="101210"/>
                      <a:pt x="44639" y="122175"/>
                    </a:cubicBezTo>
                    <a:cubicBezTo>
                      <a:pt x="45313" y="143140"/>
                      <a:pt x="62806" y="159617"/>
                      <a:pt x="83773" y="159036"/>
                    </a:cubicBezTo>
                    <a:lnTo>
                      <a:pt x="2643823" y="76740"/>
                    </a:lnTo>
                    <a:cubicBezTo>
                      <a:pt x="2664784" y="75972"/>
                      <a:pt x="2681182" y="58406"/>
                      <a:pt x="2680509" y="37441"/>
                    </a:cubicBezTo>
                    <a:cubicBezTo>
                      <a:pt x="2679834" y="16476"/>
                      <a:pt x="2662342" y="0"/>
                      <a:pt x="2641374" y="58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>
                <a:off x="8877622" y="5760834"/>
                <a:ext cx="2725148" cy="246660"/>
              </a:xfrm>
              <a:custGeom>
                <a:avLst/>
                <a:gdLst/>
                <a:ahLst/>
                <a:cxnLst/>
                <a:rect r="r" b="b" t="t" l="l"/>
                <a:pathLst>
                  <a:path h="246660" w="2725148">
                    <a:moveTo>
                      <a:pt x="165100" y="164478"/>
                    </a:moveTo>
                    <a:cubicBezTo>
                      <a:pt x="164897" y="119031"/>
                      <a:pt x="127997" y="82296"/>
                      <a:pt x="82550" y="82296"/>
                    </a:cubicBezTo>
                    <a:cubicBezTo>
                      <a:pt x="37102" y="82296"/>
                      <a:pt x="203" y="119031"/>
                      <a:pt x="0" y="164478"/>
                    </a:cubicBezTo>
                    <a:cubicBezTo>
                      <a:pt x="203" y="209925"/>
                      <a:pt x="37102" y="246660"/>
                      <a:pt x="82550" y="246660"/>
                    </a:cubicBezTo>
                    <a:cubicBezTo>
                      <a:pt x="127997" y="246660"/>
                      <a:pt x="164897" y="209925"/>
                      <a:pt x="165100" y="164478"/>
                    </a:cubicBezTo>
                    <a:close/>
                    <a:moveTo>
                      <a:pt x="81325" y="126398"/>
                    </a:moveTo>
                    <a:cubicBezTo>
                      <a:pt x="60363" y="127166"/>
                      <a:pt x="43965" y="144732"/>
                      <a:pt x="44639" y="165697"/>
                    </a:cubicBezTo>
                    <a:cubicBezTo>
                      <a:pt x="45313" y="186662"/>
                      <a:pt x="62806" y="203138"/>
                      <a:pt x="83774" y="202558"/>
                    </a:cubicBezTo>
                    <a:lnTo>
                      <a:pt x="2643823" y="120262"/>
                    </a:lnTo>
                    <a:cubicBezTo>
                      <a:pt x="2664784" y="119495"/>
                      <a:pt x="2681183" y="101928"/>
                      <a:pt x="2680509" y="80963"/>
                    </a:cubicBezTo>
                    <a:cubicBezTo>
                      <a:pt x="2679835" y="59998"/>
                      <a:pt x="2662342" y="43521"/>
                      <a:pt x="2641374" y="44102"/>
                    </a:cubicBezTo>
                    <a:close/>
                    <a:moveTo>
                      <a:pt x="2725148" y="82182"/>
                    </a:moveTo>
                    <a:cubicBezTo>
                      <a:pt x="2724945" y="36735"/>
                      <a:pt x="2688046" y="0"/>
                      <a:pt x="2642598" y="0"/>
                    </a:cubicBezTo>
                    <a:cubicBezTo>
                      <a:pt x="2597150" y="0"/>
                      <a:pt x="2560251" y="36735"/>
                      <a:pt x="2560048" y="82182"/>
                    </a:cubicBezTo>
                    <a:cubicBezTo>
                      <a:pt x="2560251" y="127629"/>
                      <a:pt x="2597150" y="164364"/>
                      <a:pt x="2642598" y="164364"/>
                    </a:cubicBezTo>
                    <a:cubicBezTo>
                      <a:pt x="2688046" y="164364"/>
                      <a:pt x="2724945" y="127629"/>
                      <a:pt x="2725148" y="82182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>
                <a:off x="1197474" y="4899099"/>
                <a:ext cx="2681183" cy="203138"/>
              </a:xfrm>
              <a:custGeom>
                <a:avLst/>
                <a:gdLst/>
                <a:ahLst/>
                <a:cxnLst/>
                <a:rect r="r" b="b" t="t" l="l"/>
                <a:pathLst>
                  <a:path h="203138" w="2681183">
                    <a:moveTo>
                      <a:pt x="165100" y="120957"/>
                    </a:moveTo>
                    <a:cubicBezTo>
                      <a:pt x="164897" y="75510"/>
                      <a:pt x="127998" y="38775"/>
                      <a:pt x="82550" y="38775"/>
                    </a:cubicBezTo>
                    <a:cubicBezTo>
                      <a:pt x="37103" y="38775"/>
                      <a:pt x="204" y="75510"/>
                      <a:pt x="0" y="120957"/>
                    </a:cubicBezTo>
                    <a:cubicBezTo>
                      <a:pt x="204" y="166404"/>
                      <a:pt x="37103" y="203139"/>
                      <a:pt x="82550" y="203139"/>
                    </a:cubicBezTo>
                    <a:cubicBezTo>
                      <a:pt x="127998" y="203139"/>
                      <a:pt x="164897" y="166404"/>
                      <a:pt x="165100" y="120957"/>
                    </a:cubicBezTo>
                    <a:close/>
                    <a:moveTo>
                      <a:pt x="81326" y="82877"/>
                    </a:moveTo>
                    <a:cubicBezTo>
                      <a:pt x="60365" y="83645"/>
                      <a:pt x="43966" y="101211"/>
                      <a:pt x="44640" y="122176"/>
                    </a:cubicBezTo>
                    <a:cubicBezTo>
                      <a:pt x="45314" y="143141"/>
                      <a:pt x="62807" y="159617"/>
                      <a:pt x="83775" y="159037"/>
                    </a:cubicBezTo>
                    <a:lnTo>
                      <a:pt x="2643824" y="76741"/>
                    </a:lnTo>
                    <a:cubicBezTo>
                      <a:pt x="2664786" y="75974"/>
                      <a:pt x="2681184" y="58407"/>
                      <a:pt x="2680510" y="37442"/>
                    </a:cubicBezTo>
                    <a:cubicBezTo>
                      <a:pt x="2679836" y="16477"/>
                      <a:pt x="2662343" y="0"/>
                      <a:pt x="2641375" y="581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>
                <a:off x="3757523" y="4320004"/>
                <a:ext cx="2684209" cy="699938"/>
              </a:xfrm>
              <a:custGeom>
                <a:avLst/>
                <a:gdLst/>
                <a:ahLst/>
                <a:cxnLst/>
                <a:rect r="r" b="b" t="t" l="l"/>
                <a:pathLst>
                  <a:path h="699938" w="2684209">
                    <a:moveTo>
                      <a:pt x="165100" y="617756"/>
                    </a:moveTo>
                    <a:cubicBezTo>
                      <a:pt x="164897" y="572309"/>
                      <a:pt x="127998" y="535574"/>
                      <a:pt x="82550" y="535574"/>
                    </a:cubicBezTo>
                    <a:cubicBezTo>
                      <a:pt x="37103" y="535574"/>
                      <a:pt x="203" y="572309"/>
                      <a:pt x="0" y="617756"/>
                    </a:cubicBezTo>
                    <a:cubicBezTo>
                      <a:pt x="203" y="663203"/>
                      <a:pt x="37103" y="699938"/>
                      <a:pt x="82550" y="699938"/>
                    </a:cubicBezTo>
                    <a:cubicBezTo>
                      <a:pt x="127998" y="699938"/>
                      <a:pt x="164897" y="663203"/>
                      <a:pt x="165100" y="617756"/>
                    </a:cubicBezTo>
                    <a:close/>
                    <a:moveTo>
                      <a:pt x="74186" y="580586"/>
                    </a:moveTo>
                    <a:cubicBezTo>
                      <a:pt x="53743" y="585282"/>
                      <a:pt x="40941" y="605619"/>
                      <a:pt x="45546" y="626083"/>
                    </a:cubicBezTo>
                    <a:cubicBezTo>
                      <a:pt x="50151" y="646547"/>
                      <a:pt x="70430" y="659440"/>
                      <a:pt x="90915" y="654926"/>
                    </a:cubicBezTo>
                    <a:lnTo>
                      <a:pt x="2650964" y="78855"/>
                    </a:lnTo>
                    <a:cubicBezTo>
                      <a:pt x="2671407" y="74158"/>
                      <a:pt x="2684209" y="53821"/>
                      <a:pt x="2679604" y="33357"/>
                    </a:cubicBezTo>
                    <a:cubicBezTo>
                      <a:pt x="2674999" y="12893"/>
                      <a:pt x="2654720" y="0"/>
                      <a:pt x="2634235" y="4513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>
                <a:off x="6317573" y="3826621"/>
                <a:ext cx="2683814" cy="617249"/>
              </a:xfrm>
              <a:custGeom>
                <a:avLst/>
                <a:gdLst/>
                <a:ahLst/>
                <a:cxnLst/>
                <a:rect r="r" b="b" t="t" l="l"/>
                <a:pathLst>
                  <a:path h="617249" w="2683814">
                    <a:moveTo>
                      <a:pt x="165100" y="535067"/>
                    </a:moveTo>
                    <a:cubicBezTo>
                      <a:pt x="164896" y="489620"/>
                      <a:pt x="127997" y="452885"/>
                      <a:pt x="82550" y="452885"/>
                    </a:cubicBezTo>
                    <a:cubicBezTo>
                      <a:pt x="37102" y="452885"/>
                      <a:pt x="203" y="489620"/>
                      <a:pt x="0" y="535067"/>
                    </a:cubicBezTo>
                    <a:cubicBezTo>
                      <a:pt x="203" y="580514"/>
                      <a:pt x="37102" y="617249"/>
                      <a:pt x="82550" y="617249"/>
                    </a:cubicBezTo>
                    <a:cubicBezTo>
                      <a:pt x="127997" y="617249"/>
                      <a:pt x="164896" y="580514"/>
                      <a:pt x="165100" y="535067"/>
                    </a:cubicBezTo>
                    <a:close/>
                    <a:moveTo>
                      <a:pt x="75334" y="497657"/>
                    </a:moveTo>
                    <a:cubicBezTo>
                      <a:pt x="54755" y="501721"/>
                      <a:pt x="41333" y="521654"/>
                      <a:pt x="45306" y="542250"/>
                    </a:cubicBezTo>
                    <a:cubicBezTo>
                      <a:pt x="49278" y="562847"/>
                      <a:pt x="69151" y="576358"/>
                      <a:pt x="89765" y="572478"/>
                    </a:cubicBezTo>
                    <a:lnTo>
                      <a:pt x="2649814" y="78701"/>
                    </a:lnTo>
                    <a:cubicBezTo>
                      <a:pt x="2670392" y="74637"/>
                      <a:pt x="2683814" y="54704"/>
                      <a:pt x="2679842" y="34108"/>
                    </a:cubicBezTo>
                    <a:cubicBezTo>
                      <a:pt x="2675870" y="13512"/>
                      <a:pt x="2655996" y="0"/>
                      <a:pt x="2635383" y="3880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>
                <a:off x="8877622" y="3291954"/>
                <a:ext cx="2725148" cy="658140"/>
              </a:xfrm>
              <a:custGeom>
                <a:avLst/>
                <a:gdLst/>
                <a:ahLst/>
                <a:cxnLst/>
                <a:rect r="r" b="b" t="t" l="l"/>
                <a:pathLst>
                  <a:path h="658140" w="2725148">
                    <a:moveTo>
                      <a:pt x="165100" y="575958"/>
                    </a:moveTo>
                    <a:cubicBezTo>
                      <a:pt x="164897" y="530511"/>
                      <a:pt x="127997" y="493776"/>
                      <a:pt x="82550" y="493776"/>
                    </a:cubicBezTo>
                    <a:cubicBezTo>
                      <a:pt x="37102" y="493776"/>
                      <a:pt x="203" y="530511"/>
                      <a:pt x="0" y="575958"/>
                    </a:cubicBezTo>
                    <a:cubicBezTo>
                      <a:pt x="203" y="621405"/>
                      <a:pt x="37102" y="658140"/>
                      <a:pt x="82550" y="658140"/>
                    </a:cubicBezTo>
                    <a:cubicBezTo>
                      <a:pt x="127997" y="658140"/>
                      <a:pt x="164897" y="621405"/>
                      <a:pt x="165100" y="575958"/>
                    </a:cubicBezTo>
                    <a:close/>
                    <a:moveTo>
                      <a:pt x="75334" y="538547"/>
                    </a:moveTo>
                    <a:cubicBezTo>
                      <a:pt x="54756" y="542612"/>
                      <a:pt x="41334" y="562545"/>
                      <a:pt x="45305" y="583141"/>
                    </a:cubicBezTo>
                    <a:cubicBezTo>
                      <a:pt x="49278" y="603737"/>
                      <a:pt x="69151" y="617249"/>
                      <a:pt x="89765" y="613368"/>
                    </a:cubicBezTo>
                    <a:lnTo>
                      <a:pt x="2649814" y="119592"/>
                    </a:lnTo>
                    <a:cubicBezTo>
                      <a:pt x="2670392" y="115528"/>
                      <a:pt x="2683814" y="95595"/>
                      <a:pt x="2679842" y="74999"/>
                    </a:cubicBezTo>
                    <a:cubicBezTo>
                      <a:pt x="2675870" y="54403"/>
                      <a:pt x="2655996" y="40891"/>
                      <a:pt x="2635383" y="44771"/>
                    </a:cubicBezTo>
                    <a:close/>
                    <a:moveTo>
                      <a:pt x="2725148" y="82182"/>
                    </a:moveTo>
                    <a:cubicBezTo>
                      <a:pt x="2724945" y="36735"/>
                      <a:pt x="2688046" y="0"/>
                      <a:pt x="2642598" y="0"/>
                    </a:cubicBezTo>
                    <a:cubicBezTo>
                      <a:pt x="2597150" y="0"/>
                      <a:pt x="2560251" y="36735"/>
                      <a:pt x="2560048" y="82182"/>
                    </a:cubicBezTo>
                    <a:cubicBezTo>
                      <a:pt x="2560251" y="127629"/>
                      <a:pt x="2597150" y="164364"/>
                      <a:pt x="2642598" y="164364"/>
                    </a:cubicBezTo>
                    <a:cubicBezTo>
                      <a:pt x="2688046" y="164364"/>
                      <a:pt x="2724945" y="127629"/>
                      <a:pt x="2725148" y="82182"/>
                    </a:cubicBezTo>
                    <a:close/>
                  </a:path>
                </a:pathLst>
              </a:custGeom>
              <a:solidFill>
                <a:srgbClr val="F4A100"/>
              </a:solidFill>
            </p:spPr>
          </p:sp>
        </p:grpSp>
      </p:grpSp>
      <p:sp>
        <p:nvSpPr>
          <p:cNvPr name="AutoShape 48" id="48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9" id="49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0" id="50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51" id="51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52" id="52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3" id="53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ADB7A"/>
          </a:solidFill>
        </p:spPr>
      </p:sp>
      <p:grpSp>
        <p:nvGrpSpPr>
          <p:cNvPr name="Group 54" id="54"/>
          <p:cNvGrpSpPr/>
          <p:nvPr/>
        </p:nvGrpSpPr>
        <p:grpSpPr>
          <a:xfrm rot="0">
            <a:off x="1028700" y="3831228"/>
            <a:ext cx="5592952" cy="5427072"/>
            <a:chOff x="0" y="0"/>
            <a:chExt cx="7457269" cy="7236097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0" y="5266062"/>
              <a:ext cx="7457269" cy="197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Tweak the chart to visualize your company's cost structure</a:t>
              </a:r>
            </a:p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Briefly explain your break-even analysis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-66675"/>
              <a:ext cx="7457269" cy="4943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191919"/>
                  </a:solidFill>
                  <a:latin typeface="Poppins Bold"/>
                </a:rPr>
                <a:t>Cost Structure</a:t>
              </a:r>
            </a:p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191919"/>
                  </a:solidFill>
                  <a:latin typeface="Poppins Bold"/>
                </a:rPr>
                <a:t>and Revenue Stream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2801769" y="8896126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54832" cy="5651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23351" y="2730264"/>
            <a:ext cx="13635949" cy="5797789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0678069" cy="130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Whiteboard Page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057793" y="7256948"/>
            <a:ext cx="840801" cy="84079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906" b="-2490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76434" y="7256948"/>
            <a:ext cx="840801" cy="84079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00" b="-2500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95076" y="7256948"/>
            <a:ext cx="840801" cy="84079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262" r="-28127" t="-6043" b="-12407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79403" y="4057092"/>
            <a:ext cx="2506383" cy="1315879"/>
            <a:chOff x="0" y="0"/>
            <a:chExt cx="1035847" cy="543831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035847" cy="543831"/>
            </a:xfrm>
            <a:custGeom>
              <a:avLst/>
              <a:gdLst/>
              <a:ahLst/>
              <a:cxnLst/>
              <a:rect r="r" b="b" t="t" l="l"/>
              <a:pathLst>
                <a:path h="543831" w="1035847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FADB7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Write a note here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864155" y="4715032"/>
            <a:ext cx="1055971" cy="105596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76" r="-24976" t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82345" y="5087777"/>
            <a:ext cx="1966688" cy="196668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A1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Write a note here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133392" y="6360427"/>
            <a:ext cx="840801" cy="84079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 t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2730264"/>
            <a:ext cx="2233615" cy="223361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DB7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Copy a note, drag to the board, and write your ideas.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372971"/>
            <a:ext cx="2233615" cy="22336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A1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Copy a note, drag to the board, and write your ideas.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815722" y="1259588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623351" y="8700701"/>
            <a:ext cx="13635949" cy="1115197"/>
            <a:chOff x="0" y="0"/>
            <a:chExt cx="10287156" cy="841321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10287156" cy="841321"/>
            </a:xfrm>
            <a:custGeom>
              <a:avLst/>
              <a:gdLst/>
              <a:ahLst/>
              <a:cxnLst/>
              <a:rect r="r" b="b" t="t" l="l"/>
              <a:pathLst>
                <a:path h="841321" w="10287156">
                  <a:moveTo>
                    <a:pt x="0" y="0"/>
                  </a:moveTo>
                  <a:lnTo>
                    <a:pt x="10287156" y="0"/>
                  </a:lnTo>
                  <a:lnTo>
                    <a:pt x="10287156" y="841321"/>
                  </a:lnTo>
                  <a:lnTo>
                    <a:pt x="0" y="84132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Poppins Bold"/>
                </a:rPr>
                <a:t>Tip: 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Collaboration makes teamwork easier! Click "Share" and invite your teammates to fill this up.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 Use this whiteboard page for bulletins, brainstorms, and other fun team ideas!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19252" y="356083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F4A1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Poppins Bold"/>
                </a:rPr>
                <a:t>Add a main topic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54403" y="3970831"/>
            <a:ext cx="1742542" cy="1090322"/>
            <a:chOff x="0" y="0"/>
            <a:chExt cx="851072" cy="53252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FC1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a related idea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20321" y="1692634"/>
            <a:ext cx="1935282" cy="1090322"/>
            <a:chOff x="0" y="0"/>
            <a:chExt cx="945208" cy="532522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45208" cy="532522"/>
            </a:xfrm>
            <a:custGeom>
              <a:avLst/>
              <a:gdLst/>
              <a:ahLst/>
              <a:cxnLst/>
              <a:rect r="r" b="b" t="t" l="l"/>
              <a:pathLst>
                <a:path h="532522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FC13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a related idea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75008" y="6561504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FC1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a related idea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20822" y="4899362"/>
            <a:ext cx="1742542" cy="1090322"/>
            <a:chOff x="0" y="0"/>
            <a:chExt cx="851072" cy="532522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FC13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a related idea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699397" y="4863471"/>
            <a:ext cx="1564513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6386769" y="4399205"/>
            <a:ext cx="1042659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8795461" y="3157607"/>
            <a:ext cx="777909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8424066" y="5797041"/>
            <a:ext cx="1500410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755964" y="102870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more sub-ideas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069667" y="1842831"/>
            <a:ext cx="1772233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411315" y="2712004"/>
            <a:ext cx="2272258" cy="895485"/>
            <a:chOff x="0" y="0"/>
            <a:chExt cx="1109790" cy="437362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more sub-ideas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004549" y="2684483"/>
            <a:ext cx="1557821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15037511" y="2335214"/>
            <a:ext cx="2272258" cy="895485"/>
            <a:chOff x="0" y="0"/>
            <a:chExt cx="1109790" cy="437362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A1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even more sub-ideas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037511" y="3735370"/>
            <a:ext cx="2272258" cy="895485"/>
            <a:chOff x="0" y="0"/>
            <a:chExt cx="1109790" cy="437362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A1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even more sub-ideas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657848" y="2957064"/>
            <a:ext cx="1405389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3511952" y="3657142"/>
            <a:ext cx="1697181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4748737" y="6641901"/>
            <a:ext cx="2272258" cy="895485"/>
            <a:chOff x="0" y="0"/>
            <a:chExt cx="1109790" cy="437362"/>
          </a:xfrm>
        </p:grpSpPr>
        <p:sp>
          <p:nvSpPr>
            <p:cNvPr name="Freeform 38" id="38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ADB7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more sub-ideas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7020933" y="7083867"/>
            <a:ext cx="1154138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5146994" y="7904611"/>
            <a:ext cx="2272258" cy="895485"/>
            <a:chOff x="0" y="0"/>
            <a:chExt cx="1109790" cy="437362"/>
          </a:xfrm>
        </p:grpSpPr>
        <p:sp>
          <p:nvSpPr>
            <p:cNvPr name="Freeform 42" id="42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ADB7A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more sub-ideas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7068620" y="7715222"/>
            <a:ext cx="1457019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854906" y="6218854"/>
            <a:ext cx="2272258" cy="895485"/>
            <a:chOff x="0" y="0"/>
            <a:chExt cx="1109790" cy="437362"/>
          </a:xfrm>
        </p:grpSpPr>
        <p:sp>
          <p:nvSpPr>
            <p:cNvPr name="Freeform 46" id="46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even more sub-ideas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97709" y="7456868"/>
            <a:ext cx="2272258" cy="895485"/>
            <a:chOff x="0" y="0"/>
            <a:chExt cx="1109790" cy="437362"/>
          </a:xfrm>
        </p:grpSpPr>
        <p:sp>
          <p:nvSpPr>
            <p:cNvPr name="Freeform 49" id="49"/>
            <p:cNvSpPr/>
            <p:nvPr/>
          </p:nvSpPr>
          <p:spPr>
            <a:xfrm flipH="false" flipV="false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Poppins"/>
                </a:rPr>
                <a:t>Add even more sub-ideas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>
            <a:off x="4062011" y="6863832"/>
            <a:ext cx="751879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3622532" y="7482840"/>
            <a:ext cx="1273641" cy="28575"/>
          </a:xfrm>
          <a:prstGeom prst="line">
            <a:avLst/>
          </a:prstGeom>
          <a:ln cap="rnd" w="28575">
            <a:solidFill>
              <a:srgbClr val="F4F4F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3" id="53"/>
          <p:cNvSpPr txBox="true"/>
          <p:nvPr/>
        </p:nvSpPr>
        <p:spPr>
          <a:xfrm rot="0">
            <a:off x="1028700" y="971550"/>
            <a:ext cx="5863312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Poppins Bold"/>
              </a:rPr>
              <a:t>Need a timer? </a:t>
            </a:r>
            <a:r>
              <a:rPr lang="en-US" sz="2300">
                <a:solidFill>
                  <a:srgbClr val="F4F4F4"/>
                </a:solidFill>
                <a:latin typeface="Poppins"/>
              </a:rPr>
              <a:t>Find the clock symbol on the lower left and start brainstorming!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15722" y="9083432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850805" y="6837409"/>
            <a:ext cx="5458964" cy="1906812"/>
            <a:chOff x="0" y="0"/>
            <a:chExt cx="4118321" cy="1438526"/>
          </a:xfrm>
        </p:grpSpPr>
        <p:sp>
          <p:nvSpPr>
            <p:cNvPr name="Freeform 56" id="56"/>
            <p:cNvSpPr/>
            <p:nvPr/>
          </p:nvSpPr>
          <p:spPr>
            <a:xfrm flipH="false" flipV="false">
              <a:off x="0" y="0"/>
              <a:ext cx="4118321" cy="1438526"/>
            </a:xfrm>
            <a:custGeom>
              <a:avLst/>
              <a:gdLst/>
              <a:ahLst/>
              <a:cxnLst/>
              <a:rect r="r" b="b" t="t" l="l"/>
              <a:pathLst>
                <a:path h="1438526" w="4118321">
                  <a:moveTo>
                    <a:pt x="0" y="0"/>
                  </a:moveTo>
                  <a:lnTo>
                    <a:pt x="4118321" y="0"/>
                  </a:lnTo>
                  <a:lnTo>
                    <a:pt x="4118321" y="1438526"/>
                  </a:lnTo>
                  <a:lnTo>
                    <a:pt x="0" y="1438526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Poppins Bold"/>
                </a:rPr>
                <a:t>Tip: 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Collaboration makes teamwork easier! Click "Share" and invite your teammates to fill this up.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 Use this whiteboard page for bulletins, brainstorms, and other fun team ideas!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777887" cy="10287000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3376432"/>
            <a:ext cx="1122145" cy="1125477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-10800000">
            <a:off x="1122145" y="2250955"/>
            <a:ext cx="1122145" cy="1125477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2244290" y="1125477"/>
            <a:ext cx="1122145" cy="1125477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3366435" y="0"/>
            <a:ext cx="1122145" cy="1125477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10800000">
            <a:off x="1122145" y="0"/>
            <a:ext cx="1122145" cy="1125477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10800000">
            <a:off x="0" y="1125477"/>
            <a:ext cx="1122145" cy="1125477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7177475"/>
            <a:ext cx="6916785" cy="130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Get In Touch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8291" y="4059076"/>
            <a:ext cx="741100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Email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8291" y="4724799"/>
            <a:ext cx="741100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8291" y="6215286"/>
            <a:ext cx="741100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Social Media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8291" y="6864530"/>
            <a:ext cx="741100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@reallygreatsite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8291" y="8173876"/>
            <a:ext cx="741100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Call us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48291" y="8888169"/>
            <a:ext cx="741100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96126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91919"/>
                </a:solidFill>
                <a:latin typeface="Poppins"/>
              </a:rPr>
              <a:t>Back to Agenda Page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48291" y="1028700"/>
            <a:ext cx="554832" cy="56510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640946" y="1093818"/>
            <a:ext cx="2736578" cy="36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191919"/>
                </a:solidFill>
                <a:latin typeface="Poppins Bold"/>
              </a:rPr>
              <a:t>Add Company Name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95001" cy="10287000"/>
          </a:xfrm>
          <a:prstGeom prst="rect">
            <a:avLst/>
          </a:prstGeom>
          <a:solidFill>
            <a:srgbClr val="F4A1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0850" y="3997906"/>
            <a:ext cx="1357765" cy="10393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15326" y="3997906"/>
            <a:ext cx="1138684" cy="10393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1237" y="6052751"/>
            <a:ext cx="1250808" cy="10393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15326" y="8173431"/>
            <a:ext cx="619805" cy="103930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57214" y="8173431"/>
            <a:ext cx="1050770" cy="10393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45491" y="8173431"/>
            <a:ext cx="901363" cy="103930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8344" y="8173431"/>
            <a:ext cx="1140956" cy="10393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23744" y="6052751"/>
            <a:ext cx="1039308" cy="103930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84751" y="6052751"/>
            <a:ext cx="759639" cy="103930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34512" y="6052751"/>
            <a:ext cx="708619" cy="103930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73497" y="3997906"/>
            <a:ext cx="946715" cy="103930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82599" y="3997906"/>
            <a:ext cx="738853" cy="103930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52464" y="3997906"/>
            <a:ext cx="672715" cy="103930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8121" y="6128157"/>
            <a:ext cx="1111417" cy="96390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18121" y="8173431"/>
            <a:ext cx="1086845" cy="108486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8700" y="942975"/>
            <a:ext cx="5059131" cy="252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Resource 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773258"/>
            <a:ext cx="5830555" cy="148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Use these design resources in your Canva Presentation. Happy designing! </a:t>
            </a:r>
          </a:p>
          <a:p>
            <a:pPr>
              <a:lnSpc>
                <a:spcPts val="2990"/>
              </a:lnSpc>
            </a:pP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Delete this page before presenting.</a:t>
            </a:r>
            <a:r>
              <a:rPr lang="en-US" sz="2300">
                <a:solidFill>
                  <a:srgbClr val="191919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95001" cy="10287000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5059131" cy="252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Resource 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401839"/>
            <a:ext cx="5830555" cy="1856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Find the magic and fun in presenting with Canva Presentations. Press the following keys while on Present mode!</a:t>
            </a:r>
            <a:r>
              <a:rPr lang="en-US" sz="2300">
                <a:solidFill>
                  <a:srgbClr val="191919"/>
                </a:solidFill>
                <a:latin typeface="Poppins"/>
              </a:rPr>
              <a:t> </a:t>
            </a:r>
          </a:p>
          <a:p>
            <a:pPr>
              <a:lnSpc>
                <a:spcPts val="2990"/>
              </a:lnSpc>
            </a:pP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Poppins"/>
              </a:rPr>
              <a:t>Delete this page before presenting.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397621" y="1707760"/>
            <a:ext cx="3732638" cy="381791"/>
            <a:chOff x="0" y="0"/>
            <a:chExt cx="4976851" cy="5090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19940" y="24202"/>
              <a:ext cx="4156911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B 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for blur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67178" y="1707760"/>
            <a:ext cx="4195574" cy="381791"/>
            <a:chOff x="0" y="0"/>
            <a:chExt cx="5594098" cy="5090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38946" y="24202"/>
              <a:ext cx="4755152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C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 for confetti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97621" y="5792652"/>
            <a:ext cx="3732638" cy="381791"/>
            <a:chOff x="0" y="0"/>
            <a:chExt cx="4976851" cy="50905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19940" y="-28575"/>
              <a:ext cx="4156911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O 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for bubbles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367178" y="5792652"/>
            <a:ext cx="4195574" cy="381791"/>
            <a:chOff x="0" y="0"/>
            <a:chExt cx="5594098" cy="5090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8946" y="-28575"/>
              <a:ext cx="4755152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Q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 for quiet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397621" y="3656470"/>
            <a:ext cx="3732638" cy="381791"/>
            <a:chOff x="0" y="0"/>
            <a:chExt cx="4976851" cy="5090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19940" y="-2187"/>
              <a:ext cx="4156911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D 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for a drumroll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367178" y="3656470"/>
            <a:ext cx="4195574" cy="381791"/>
            <a:chOff x="0" y="0"/>
            <a:chExt cx="5594098" cy="50905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838946" y="-2187"/>
              <a:ext cx="4755152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M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 for mic drop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397621" y="7668048"/>
            <a:ext cx="3732638" cy="386236"/>
            <a:chOff x="0" y="0"/>
            <a:chExt cx="4976851" cy="51498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819940" y="30128"/>
              <a:ext cx="4156911" cy="48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U 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for unveil</a:t>
              </a:r>
            </a:p>
          </p:txBody>
        </p:sp>
        <p:sp>
          <p:nvSpPr>
            <p:cNvPr name="AutoShape 25" id="25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367178" y="7668048"/>
            <a:ext cx="4195574" cy="738605"/>
            <a:chOff x="0" y="0"/>
            <a:chExt cx="5594098" cy="98480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838946" y="4728"/>
              <a:ext cx="4755152" cy="980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Any number from </a:t>
              </a:r>
              <a:r>
                <a:rPr lang="en-US" sz="2300">
                  <a:solidFill>
                    <a:srgbClr val="191919"/>
                  </a:solidFill>
                  <a:latin typeface="Poppins Bold"/>
                </a:rPr>
                <a:t>0-9</a:t>
              </a:r>
              <a:r>
                <a:rPr lang="en-US" sz="2300">
                  <a:solidFill>
                    <a:srgbClr val="191919"/>
                  </a:solidFill>
                  <a:latin typeface="Poppins"/>
                </a:rPr>
                <a:t> for a timer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rot="0">
              <a:off x="0" y="0"/>
              <a:ext cx="506206" cy="509055"/>
            </a:xfrm>
            <a:prstGeom prst="rect">
              <a:avLst/>
            </a:prstGeom>
            <a:solidFill>
              <a:srgbClr val="FADB7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08480" cy="10287000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661745" y="6218220"/>
            <a:ext cx="5419377" cy="2221118"/>
            <a:chOff x="0" y="0"/>
            <a:chExt cx="4088456" cy="167564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4088456" cy="1675644"/>
            </a:xfrm>
            <a:custGeom>
              <a:avLst/>
              <a:gdLst/>
              <a:ahLst/>
              <a:cxnLst/>
              <a:rect r="r" b="b" t="t" l="l"/>
              <a:pathLst>
                <a:path h="1675644" w="4088456">
                  <a:moveTo>
                    <a:pt x="42857" y="0"/>
                  </a:moveTo>
                  <a:lnTo>
                    <a:pt x="4045599" y="0"/>
                  </a:lnTo>
                  <a:cubicBezTo>
                    <a:pt x="4069268" y="0"/>
                    <a:pt x="4088456" y="19188"/>
                    <a:pt x="4088456" y="42857"/>
                  </a:cubicBezTo>
                  <a:lnTo>
                    <a:pt x="4088456" y="1632787"/>
                  </a:lnTo>
                  <a:cubicBezTo>
                    <a:pt x="4088456" y="1656456"/>
                    <a:pt x="4069268" y="1675644"/>
                    <a:pt x="4045599" y="1675644"/>
                  </a:cubicBezTo>
                  <a:lnTo>
                    <a:pt x="42857" y="1675644"/>
                  </a:lnTo>
                  <a:cubicBezTo>
                    <a:pt x="19188" y="1675644"/>
                    <a:pt x="0" y="1656456"/>
                    <a:pt x="0" y="1632787"/>
                  </a:cubicBezTo>
                  <a:lnTo>
                    <a:pt x="0" y="42857"/>
                  </a:lnTo>
                  <a:cubicBezTo>
                    <a:pt x="0" y="19188"/>
                    <a:pt x="19188" y="0"/>
                    <a:pt x="4285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Poppins Bold"/>
                </a:rPr>
                <a:t>Tip: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 Use links to go to a different page inside your presentation. </a:t>
              </a:r>
            </a:p>
            <a:p>
              <a:pPr>
                <a:lnSpc>
                  <a:spcPts val="2520"/>
                </a:lnSpc>
              </a:pP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191919"/>
                  </a:solidFill>
                  <a:latin typeface="Poppins Bold"/>
                </a:rPr>
                <a:t>How: </a:t>
              </a:r>
              <a:r>
                <a:rPr lang="en-US" sz="1800">
                  <a:solidFill>
                    <a:srgbClr val="191919"/>
                  </a:solidFill>
                  <a:latin typeface="Poppi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29272" y="4293736"/>
            <a:ext cx="4483312" cy="130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0920" y="8834802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Brainstorm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60920" y="1029354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Problems and Existing Alternatives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0920" y="1809899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0920" y="2590443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Key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0920" y="3370988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Unique Value Proposition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60920" y="4151533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SWOT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60920" y="4932078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Unfair Advantage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0920" y="5712623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Channels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60920" y="6493168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Consumer Segments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60920" y="7273712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Cost Structure and Revenue Stream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60920" y="8054257"/>
            <a:ext cx="7069730" cy="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</a:rPr>
              <a:t>Whiteboard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22138" y="7214454"/>
            <a:ext cx="765862" cy="768136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16756276" y="7982591"/>
            <a:ext cx="765862" cy="768136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0">
            <a:off x="15990413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0">
            <a:off x="15224551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6" id="6"/>
          <p:cNvSpPr/>
          <p:nvPr/>
        </p:nvSpPr>
        <p:spPr>
          <a:xfrm rot="0">
            <a:off x="16756276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7" id="7"/>
          <p:cNvSpPr/>
          <p:nvPr/>
        </p:nvSpPr>
        <p:spPr>
          <a:xfrm rot="0">
            <a:off x="17522138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2871319"/>
          <a:ext cx="15727133" cy="5879408"/>
        </p:xfrm>
        <a:graphic>
          <a:graphicData uri="http://schemas.openxmlformats.org/drawingml/2006/table">
            <a:tbl>
              <a:tblPr/>
              <a:tblGrid>
                <a:gridCol w="6189642"/>
                <a:gridCol w="9537491"/>
              </a:tblGrid>
              <a:tr h="19598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9598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9598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Write the problem here and elaborate on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Poppins"/>
                        </a:rPr>
                        <a:t>Discuss an existing alternative people use to address the problem.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28700" y="962025"/>
            <a:ext cx="16230600" cy="98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4F4F4"/>
                </a:solidFill>
                <a:latin typeface="Poppins Bold"/>
              </a:rPr>
              <a:t>Problems and Existing Alternatives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17726"/>
            <a:ext cx="6328691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08480" cy="10287000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54240" y="1646302"/>
            <a:ext cx="3497212" cy="3497198"/>
            <a:chOff x="0" y="0"/>
            <a:chExt cx="6350025" cy="63500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19929" r="-19929" t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57028" y="5143500"/>
            <a:ext cx="3497212" cy="3497198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61145" r="-39858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00023" y="1053593"/>
            <a:ext cx="5084240" cy="130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Solution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00023" y="3554907"/>
            <a:ext cx="7559277" cy="1125283"/>
            <a:chOff x="0" y="0"/>
            <a:chExt cx="10079035" cy="15003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15647"/>
              <a:ext cx="10079035" cy="484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Write the solution here and elaborate on it.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79035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Solution 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00023" y="5639983"/>
            <a:ext cx="7559277" cy="1125283"/>
            <a:chOff x="0" y="0"/>
            <a:chExt cx="10079035" cy="150037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15647"/>
              <a:ext cx="10079035" cy="484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Write the solution here and elaborate on it.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79035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Solution 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00023" y="7725058"/>
            <a:ext cx="7559277" cy="1125283"/>
            <a:chOff x="0" y="0"/>
            <a:chExt cx="10079035" cy="15003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015647"/>
              <a:ext cx="10079035" cy="484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Write the solution here and elaborate on it.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0079035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Solution 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41830" y="9234207"/>
            <a:ext cx="4224819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91919"/>
                </a:solidFill>
                <a:latin typeface="Poppins"/>
              </a:rPr>
              <a:t>Back to Agenda Page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3479336" y="2039881"/>
            <a:ext cx="774904" cy="777205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19" id="19"/>
          <p:cNvSpPr/>
          <p:nvPr/>
        </p:nvSpPr>
        <p:spPr>
          <a:xfrm rot="0">
            <a:off x="2704433" y="2817086"/>
            <a:ext cx="774904" cy="777205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20" id="20"/>
          <p:cNvSpPr/>
          <p:nvPr/>
        </p:nvSpPr>
        <p:spPr>
          <a:xfrm rot="0">
            <a:off x="1929529" y="3594290"/>
            <a:ext cx="774904" cy="777205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21" id="21"/>
          <p:cNvSpPr/>
          <p:nvPr/>
        </p:nvSpPr>
        <p:spPr>
          <a:xfrm rot="0">
            <a:off x="1154626" y="4371495"/>
            <a:ext cx="774904" cy="777205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22" id="22"/>
          <p:cNvSpPr/>
          <p:nvPr/>
        </p:nvSpPr>
        <p:spPr>
          <a:xfrm rot="0">
            <a:off x="2704433" y="4371495"/>
            <a:ext cx="774904" cy="777205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23" id="23"/>
          <p:cNvSpPr/>
          <p:nvPr/>
        </p:nvSpPr>
        <p:spPr>
          <a:xfrm rot="0">
            <a:off x="3479336" y="3594290"/>
            <a:ext cx="774904" cy="777205"/>
          </a:xfrm>
          <a:prstGeom prst="rect">
            <a:avLst/>
          </a:prstGeom>
          <a:solidFill>
            <a:srgbClr val="FADB7A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4245074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911866" y="1703341"/>
            <a:ext cx="919184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Key 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77596" y="6254063"/>
            <a:ext cx="4881704" cy="3096726"/>
            <a:chOff x="0" y="0"/>
            <a:chExt cx="6508939" cy="41289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149137"/>
              <a:ext cx="6508939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Write the measure of success for your product or service.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88210"/>
              <a:ext cx="650893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191919"/>
                  </a:solidFill>
                  <a:latin typeface="Poppins Bold"/>
                </a:rPr>
                <a:t>Key Metric 3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01027" cy="1385743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4806613" y="2207260"/>
            <a:ext cx="245268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sp>
        <p:nvSpPr>
          <p:cNvPr name="AutoShape 9" id="9"/>
          <p:cNvSpPr/>
          <p:nvPr/>
        </p:nvSpPr>
        <p:spPr>
          <a:xfrm rot="-10800000">
            <a:off x="0" y="2830049"/>
            <a:ext cx="1425295" cy="1415025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10" id="10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11" id="11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2" id="12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1028700" y="6254063"/>
            <a:ext cx="4881704" cy="3096726"/>
            <a:chOff x="0" y="0"/>
            <a:chExt cx="6508939" cy="412896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149137"/>
              <a:ext cx="6508939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Write the measure of success for your product or service.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88210"/>
              <a:ext cx="650893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191919"/>
                  </a:solidFill>
                  <a:latin typeface="Poppins Bold"/>
                </a:rPr>
                <a:t>Key Metric 1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26487" cy="1321547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6703148" y="6254063"/>
            <a:ext cx="4881704" cy="3096726"/>
            <a:chOff x="0" y="0"/>
            <a:chExt cx="6508939" cy="412896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988210"/>
              <a:ext cx="650893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191919"/>
                  </a:solidFill>
                  <a:latin typeface="Poppins Bold"/>
                </a:rPr>
                <a:t>Key Metric 2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385743" cy="1385743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0" y="3149137"/>
              <a:ext cx="6508939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</a:rPr>
                <a:t>Write the measure of success for your product or service.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047" y="3268949"/>
            <a:ext cx="14259906" cy="3749102"/>
            <a:chOff x="0" y="0"/>
            <a:chExt cx="19013207" cy="49988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19013207" cy="333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4F4F4"/>
                  </a:solidFill>
                  <a:latin typeface="Poppins Bold"/>
                </a:rPr>
                <a:t>Write the company's unique value proposition.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18723"/>
              <a:ext cx="19013207" cy="980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Turn an unaware visitor into an interested customer by expounding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on your company’s compelling, unique value proposition here.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79655" y="8932658"/>
            <a:ext cx="6328691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2798982" y="9355847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7" id="7"/>
          <p:cNvSpPr/>
          <p:nvPr/>
        </p:nvSpPr>
        <p:spPr>
          <a:xfrm rot="-5400000">
            <a:off x="14559245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8" id="8"/>
          <p:cNvSpPr/>
          <p:nvPr/>
        </p:nvSpPr>
        <p:spPr>
          <a:xfrm rot="5400000">
            <a:off x="1866448" y="8426074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9" id="9"/>
          <p:cNvSpPr/>
          <p:nvPr/>
        </p:nvSpPr>
        <p:spPr>
          <a:xfrm rot="-5400000">
            <a:off x="15491779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0" id="10"/>
          <p:cNvSpPr/>
          <p:nvPr/>
        </p:nvSpPr>
        <p:spPr>
          <a:xfrm rot="5400000">
            <a:off x="933914" y="7496301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11" id="11"/>
          <p:cNvSpPr/>
          <p:nvPr/>
        </p:nvSpPr>
        <p:spPr>
          <a:xfrm rot="-5400000">
            <a:off x="16424313" y="1858165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12" id="12"/>
          <p:cNvSpPr/>
          <p:nvPr/>
        </p:nvSpPr>
        <p:spPr>
          <a:xfrm rot="5400000">
            <a:off x="1380" y="6566528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13" id="13"/>
          <p:cNvSpPr/>
          <p:nvPr/>
        </p:nvSpPr>
        <p:spPr>
          <a:xfrm rot="-5400000">
            <a:off x="17356847" y="2787938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14" id="14"/>
          <p:cNvSpPr/>
          <p:nvPr/>
        </p:nvSpPr>
        <p:spPr>
          <a:xfrm rot="5400000">
            <a:off x="1380" y="8426074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5" id="15"/>
          <p:cNvSpPr/>
          <p:nvPr/>
        </p:nvSpPr>
        <p:spPr>
          <a:xfrm rot="-5400000">
            <a:off x="17356847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6" id="16"/>
          <p:cNvSpPr/>
          <p:nvPr/>
        </p:nvSpPr>
        <p:spPr>
          <a:xfrm rot="5400000">
            <a:off x="933914" y="9355847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17" id="17"/>
          <p:cNvSpPr/>
          <p:nvPr/>
        </p:nvSpPr>
        <p:spPr>
          <a:xfrm rot="-5400000">
            <a:off x="16424313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7379384" y="1028700"/>
            <a:ext cx="3529232" cy="565107"/>
            <a:chOff x="0" y="0"/>
            <a:chExt cx="4705643" cy="75347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776" cy="753476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56873" y="109050"/>
              <a:ext cx="3648770" cy="46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4F4F4"/>
                  </a:solidFill>
                  <a:latin typeface="Poppins Bold"/>
                </a:rPr>
                <a:t>Add Company Name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A1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375928"/>
          <a:ext cx="16230600" cy="7548172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1676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S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(Strengths)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W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(Weaknesses)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O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(Opportunities)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T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Poppins Bold"/>
                        </a:rPr>
                        <a:t>(Threats)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5871772">
                <a:tc>
                  <a:txBody>
                    <a:bodyPr anchor="t" rtlCol="false"/>
                    <a:lstStyle/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What unique value does your company provide that competitors do not have? </a:t>
                      </a:r>
                      <a:endParaRPr lang="en-US" sz="1100"/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What are your company's strongest assets?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What are the internal forces that can impact your company? </a:t>
                      </a:r>
                      <a:endParaRPr lang="en-US" sz="1100"/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Which areas of the business need strengthening?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What emerging technology can your company employ? </a:t>
                      </a:r>
                      <a:endParaRPr lang="en-US" sz="1100"/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Are there other market trends and needs that you could meet? 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What are the external forces that could impact your business? </a:t>
                      </a:r>
                      <a:endParaRPr lang="en-US" sz="1100"/>
                    </a:p>
                    <a:p>
                      <a:pPr>
                        <a:lnSpc>
                          <a:spcPts val="3080"/>
                        </a:lnSpc>
                      </a:pPr>
                    </a:p>
                    <a:p>
                      <a:pPr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Poppins"/>
                        </a:rPr>
                        <a:t>Are there companies that could potentially become competitors? 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930609" y="9274213"/>
            <a:ext cx="6328691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191919"/>
                </a:solidFill>
                <a:latin typeface="Poppins"/>
              </a:rPr>
              <a:t>Back to Agenda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416336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148126"/>
            <a:ext cx="10905754" cy="130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Unfair Advantage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6040112"/>
            <a:ext cx="5145756" cy="1628146"/>
            <a:chOff x="0" y="0"/>
            <a:chExt cx="6861007" cy="21708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686100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Competitive Edge 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91030"/>
              <a:ext cx="6861007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Explain what sets you apart from your competitors.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40180" y="6040112"/>
            <a:ext cx="5007641" cy="1628146"/>
            <a:chOff x="0" y="0"/>
            <a:chExt cx="6676854" cy="21708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6676854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Competitive Edge 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91030"/>
              <a:ext cx="6676854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Explain what sets you apart from your competitors.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88988" y="6040112"/>
            <a:ext cx="5114034" cy="1628146"/>
            <a:chOff x="0" y="0"/>
            <a:chExt cx="6818712" cy="21708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818712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Competitive Edge  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1030"/>
              <a:ext cx="6818712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Explain what sets you apart from your competitors.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0982" y="9234207"/>
            <a:ext cx="4443578" cy="32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</a:rPr>
              <a:t>Back to Agenda Page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6890139" y="0"/>
            <a:ext cx="1397861" cy="1387788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15" id="15"/>
          <p:cNvSpPr/>
          <p:nvPr/>
        </p:nvSpPr>
        <p:spPr>
          <a:xfrm rot="0">
            <a:off x="16890139" y="2775577"/>
            <a:ext cx="1397861" cy="1387788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16" id="16"/>
          <p:cNvSpPr/>
          <p:nvPr/>
        </p:nvSpPr>
        <p:spPr>
          <a:xfrm rot="0">
            <a:off x="15492278" y="1387788"/>
            <a:ext cx="1397861" cy="1387788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7" id="17"/>
          <p:cNvSpPr/>
          <p:nvPr/>
        </p:nvSpPr>
        <p:spPr>
          <a:xfrm rot="0">
            <a:off x="14094417" y="2775577"/>
            <a:ext cx="1397861" cy="1387788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1028700" y="1028700"/>
            <a:ext cx="3529232" cy="565107"/>
            <a:chOff x="0" y="0"/>
            <a:chExt cx="4705643" cy="75347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776" cy="753476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56873" y="109050"/>
              <a:ext cx="3648770" cy="46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91919"/>
                  </a:solidFill>
                  <a:latin typeface="Poppins Bold"/>
                </a:rPr>
                <a:t>Add Company Name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1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529232" cy="565107"/>
            <a:chOff x="0" y="0"/>
            <a:chExt cx="4705643" cy="7534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776" cy="753476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056873" y="109050"/>
              <a:ext cx="3648770" cy="46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91919"/>
                  </a:solidFill>
                  <a:latin typeface="Poppins Bold"/>
                </a:rPr>
                <a:t>Add Company Name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3878657"/>
            <a:ext cx="18288000" cy="6408343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5598443"/>
            <a:ext cx="1250808" cy="103930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41963" y="5598443"/>
            <a:ext cx="901363" cy="10393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9364" y="5598443"/>
            <a:ext cx="672715" cy="1039308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1028700" y="7104894"/>
            <a:ext cx="4817266" cy="0"/>
          </a:xfrm>
          <a:prstGeom prst="line">
            <a:avLst/>
          </a:prstGeom>
          <a:ln cap="flat" w="4762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6941963" y="7104894"/>
            <a:ext cx="4817266" cy="0"/>
          </a:xfrm>
          <a:prstGeom prst="line">
            <a:avLst/>
          </a:prstGeom>
          <a:ln cap="flat" w="4762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2479364" y="7104894"/>
            <a:ext cx="4817266" cy="0"/>
          </a:xfrm>
          <a:prstGeom prst="line">
            <a:avLst/>
          </a:prstGeom>
          <a:ln cap="flat" w="4762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2287126"/>
            <a:ext cx="1623060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Channels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7476837"/>
            <a:ext cx="4689823" cy="1494140"/>
            <a:chOff x="0" y="0"/>
            <a:chExt cx="6253098" cy="199218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625309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Marketing Channel 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12355"/>
              <a:ext cx="6253098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How will you reach your target consumers?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41963" y="7476837"/>
            <a:ext cx="4594573" cy="1494140"/>
            <a:chOff x="0" y="0"/>
            <a:chExt cx="6126098" cy="199218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12609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Marketing Channel 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12355"/>
              <a:ext cx="6126098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How will you reach your target consumers?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79364" y="7476651"/>
            <a:ext cx="4626323" cy="1494140"/>
            <a:chOff x="0" y="0"/>
            <a:chExt cx="6168431" cy="199218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6168431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4F4F4"/>
                  </a:solidFill>
                  <a:latin typeface="Poppins Bold"/>
                </a:rPr>
                <a:t>Marketing Channel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12355"/>
              <a:ext cx="6168431" cy="979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4F4F4"/>
                  </a:solidFill>
                  <a:latin typeface="Poppins"/>
                </a:rPr>
                <a:t>How will you reach your target consumers?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DAFh9vFMtTM</dc:identifier>
  <dcterms:modified xsi:type="dcterms:W3CDTF">2011-08-01T06:04:30Z</dcterms:modified>
  <cp:revision>1</cp:revision>
  <dc:title>Black Orange Corporate Geometric Business Plan Business Presentation</dc:title>
</cp:coreProperties>
</file>